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7" r:id="rId7"/>
    <p:sldId id="263" r:id="rId8"/>
    <p:sldId id="268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0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6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2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1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6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1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7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6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DCE15-2A8C-497F-802D-5B8CF3070C64}" type="datetimeFigureOut">
              <a:rPr lang="en-US" smtClean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22005-FC25-48B7-BB2E-93612C52B8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4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6248" b="4717"/>
          <a:stretch/>
        </p:blipFill>
        <p:spPr>
          <a:xfrm>
            <a:off x="4957618" y="11"/>
            <a:ext cx="7373112" cy="6857989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40" y="2575326"/>
            <a:ext cx="6262532" cy="1706867"/>
          </a:xfrm>
        </p:spPr>
        <p:txBody>
          <a:bodyPr anchor="t">
            <a:normAutofit/>
          </a:bodyPr>
          <a:lstStyle/>
          <a:p>
            <a:r>
              <a:rPr lang="en-US" sz="4400" dirty="0"/>
              <a:t>Online Categorical Reading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7673" y="4162120"/>
            <a:ext cx="2586182" cy="1118770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lang="en-US" sz="2000" dirty="0"/>
              <a:t>Jingting Li,(jil206) </a:t>
            </a:r>
          </a:p>
          <a:p>
            <a:pPr algn="l"/>
            <a:r>
              <a:rPr lang="en-US" altLang="zh-CN" sz="2000" dirty="0" err="1"/>
              <a:t>Junchao</a:t>
            </a:r>
            <a:r>
              <a:rPr lang="en-US" altLang="zh-CN" sz="2000" dirty="0"/>
              <a:t> Mei, (jum68)</a:t>
            </a:r>
          </a:p>
          <a:p>
            <a:pPr algn="l"/>
            <a:r>
              <a:rPr lang="en-US" altLang="zh-CN" sz="2000" dirty="0" err="1"/>
              <a:t>Yuqiang</a:t>
            </a:r>
            <a:r>
              <a:rPr lang="en-US" altLang="zh-CN" sz="2000" dirty="0"/>
              <a:t> Wang(yuw99)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4471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we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 need more:</a:t>
            </a:r>
          </a:p>
          <a:p>
            <a:r>
              <a:rPr lang="en-US" dirty="0"/>
              <a:t> Improvement of our interface. [Too simple to be attractive]</a:t>
            </a:r>
          </a:p>
          <a:p>
            <a:r>
              <a:rPr lang="en-US" dirty="0"/>
              <a:t>Less categories, lacking of variety </a:t>
            </a:r>
          </a:p>
          <a:p>
            <a:r>
              <a:rPr lang="en-US" dirty="0"/>
              <a:t>Improvement of efficiency. [It may take 1 or 2 min to retrieved the books in each category]</a:t>
            </a:r>
          </a:p>
          <a:p>
            <a:r>
              <a:rPr lang="en-US" dirty="0"/>
              <a:t>Store users information such as history searching and based on these information to do some recommendation.</a:t>
            </a:r>
          </a:p>
        </p:txBody>
      </p:sp>
      <p:pic>
        <p:nvPicPr>
          <p:cNvPr id="7" name="Graphic 6" descr="Head with Gear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95897"/>
            <a:ext cx="914400" cy="914400"/>
          </a:xfrm>
          <a:prstGeom prst="rect">
            <a:avLst/>
          </a:prstGeom>
        </p:spPr>
      </p:pic>
      <p:pic>
        <p:nvPicPr>
          <p:cNvPr id="9" name="Graphic 8" descr="Lightbulb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7322" y="858764"/>
            <a:ext cx="1252683" cy="1252683"/>
          </a:xfrm>
          <a:prstGeom prst="rect">
            <a:avLst/>
          </a:prstGeom>
        </p:spPr>
      </p:pic>
      <p:sp>
        <p:nvSpPr>
          <p:cNvPr id="10" name="Sun 9"/>
          <p:cNvSpPr/>
          <p:nvPr/>
        </p:nvSpPr>
        <p:spPr>
          <a:xfrm>
            <a:off x="9243109" y="252052"/>
            <a:ext cx="2801110" cy="2466108"/>
          </a:xfrm>
          <a:prstGeom prst="sun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3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b="15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218" y="2195502"/>
            <a:ext cx="7370618" cy="1898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437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System Design outline</a:t>
            </a:r>
          </a:p>
          <a:p>
            <a:r>
              <a:rPr lang="en-US" sz="1800" dirty="0"/>
              <a:t>System Description</a:t>
            </a:r>
          </a:p>
          <a:p>
            <a:r>
              <a:rPr lang="en-US" sz="1800" dirty="0"/>
              <a:t>Retrieval Feedback Demo</a:t>
            </a:r>
          </a:p>
          <a:p>
            <a:r>
              <a:rPr lang="en-US" sz="1800" dirty="0"/>
              <a:t>Query &amp; Feedback</a:t>
            </a:r>
          </a:p>
          <a:p>
            <a:r>
              <a:rPr lang="en-US" sz="1800" dirty="0"/>
              <a:t>Content Browse &amp; search</a:t>
            </a:r>
          </a:p>
          <a:p>
            <a:r>
              <a:rPr lang="en-US" sz="1800" dirty="0"/>
              <a:t>Challenge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687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1034" y="1828800"/>
            <a:ext cx="3106519" cy="2112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6211" y="4203700"/>
            <a:ext cx="4607589" cy="2511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6" name="Content Placeholder 35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IR system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Google API is a very powerful source we could take advantage of.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Our System (Online Categorical </a:t>
            </a:r>
            <a:r>
              <a:rPr lang="en-US" altLang="zh-CN" sz="2000" dirty="0">
                <a:solidFill>
                  <a:schemeClr val="bg1"/>
                </a:solidFill>
              </a:rPr>
              <a:t>Reading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Booking reading system with subject searching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7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Design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89005"/>
            <a:ext cx="4324925" cy="358212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graph basically show the structure of reading system.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Both searching can generate feedback to users, and aid customers finally obtain the result they want.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Read content 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980217" y="661986"/>
            <a:ext cx="1874982" cy="951346"/>
          </a:xfrm>
          <a:prstGeom prst="roundRect">
            <a:avLst/>
          </a:prstGeom>
          <a:solidFill>
            <a:srgbClr val="8C8D86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Web page design 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6174509" y="2089005"/>
            <a:ext cx="1874982" cy="951346"/>
          </a:xfrm>
          <a:prstGeom prst="roundRect">
            <a:avLst/>
          </a:prstGeom>
          <a:solidFill>
            <a:srgbClr val="8C8D86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Searching by keywords 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9725890" y="2090301"/>
            <a:ext cx="1874982" cy="951346"/>
          </a:xfrm>
          <a:prstGeom prst="roundRect">
            <a:avLst/>
          </a:prstGeom>
          <a:solidFill>
            <a:srgbClr val="8C8D86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Searching by subjects 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049491" y="3444442"/>
            <a:ext cx="1874982" cy="951346"/>
          </a:xfrm>
          <a:prstGeom prst="roundRect">
            <a:avLst/>
          </a:prstGeom>
          <a:solidFill>
            <a:srgbClr val="8C8D86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Short Feedback  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049491" y="4955159"/>
            <a:ext cx="1874982" cy="951346"/>
          </a:xfrm>
          <a:prstGeom prst="roundRect">
            <a:avLst/>
          </a:prstGeom>
          <a:solidFill>
            <a:srgbClr val="8C8D86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Result(content)  </a:t>
            </a:r>
          </a:p>
        </p:txBody>
      </p:sp>
      <p:sp>
        <p:nvSpPr>
          <p:cNvPr id="9" name="Oval 8"/>
          <p:cNvSpPr/>
          <p:nvPr/>
        </p:nvSpPr>
        <p:spPr>
          <a:xfrm>
            <a:off x="10423237" y="5026741"/>
            <a:ext cx="1357746" cy="808183"/>
          </a:xfrm>
          <a:prstGeom prst="ellipse">
            <a:avLst/>
          </a:prstGeom>
          <a:solidFill>
            <a:srgbClr val="8C8D86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Search in content</a:t>
            </a:r>
          </a:p>
        </p:txBody>
      </p:sp>
      <p:sp>
        <p:nvSpPr>
          <p:cNvPr id="10" name="Oval 9"/>
          <p:cNvSpPr/>
          <p:nvPr/>
        </p:nvSpPr>
        <p:spPr>
          <a:xfrm>
            <a:off x="6100616" y="5026741"/>
            <a:ext cx="1450111" cy="808183"/>
          </a:xfrm>
          <a:prstGeom prst="ellipse">
            <a:avLst/>
          </a:prstGeom>
          <a:solidFill>
            <a:schemeClr val="bg2"/>
          </a:solidFill>
          <a:ln w="349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Other function</a:t>
            </a:r>
          </a:p>
        </p:txBody>
      </p:sp>
      <p:cxnSp>
        <p:nvCxnSpPr>
          <p:cNvPr id="11" name="Straight Arrow Connector 10"/>
          <p:cNvCxnSpPr>
            <a:stCxn id="4" idx="1"/>
            <a:endCxn id="5" idx="0"/>
          </p:cNvCxnSpPr>
          <p:nvPr/>
        </p:nvCxnSpPr>
        <p:spPr>
          <a:xfrm flipH="1">
            <a:off x="7112000" y="1137659"/>
            <a:ext cx="868217" cy="951346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12" name="Straight Arrow Connector 11"/>
          <p:cNvCxnSpPr>
            <a:stCxn id="4" idx="3"/>
            <a:endCxn id="6" idx="0"/>
          </p:cNvCxnSpPr>
          <p:nvPr/>
        </p:nvCxnSpPr>
        <p:spPr>
          <a:xfrm>
            <a:off x="9855199" y="1137659"/>
            <a:ext cx="808182" cy="952642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13" name="Straight Arrow Connector 12"/>
          <p:cNvCxnSpPr>
            <a:stCxn id="5" idx="2"/>
            <a:endCxn id="7" idx="1"/>
          </p:cNvCxnSpPr>
          <p:nvPr/>
        </p:nvCxnSpPr>
        <p:spPr>
          <a:xfrm>
            <a:off x="7112000" y="3040351"/>
            <a:ext cx="937491" cy="879764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13"/>
          <p:cNvCxnSpPr>
            <a:stCxn id="6" idx="2"/>
            <a:endCxn id="7" idx="3"/>
          </p:cNvCxnSpPr>
          <p:nvPr/>
        </p:nvCxnSpPr>
        <p:spPr>
          <a:xfrm flipH="1">
            <a:off x="9924473" y="3041647"/>
            <a:ext cx="738908" cy="878468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>
            <a:off x="8986982" y="4395788"/>
            <a:ext cx="0" cy="559371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8" idx="1"/>
            <a:endCxn id="10" idx="6"/>
          </p:cNvCxnSpPr>
          <p:nvPr/>
        </p:nvCxnSpPr>
        <p:spPr>
          <a:xfrm flipH="1">
            <a:off x="7550727" y="5430832"/>
            <a:ext cx="498764" cy="1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3"/>
            <a:endCxn id="9" idx="2"/>
          </p:cNvCxnSpPr>
          <p:nvPr/>
        </p:nvCxnSpPr>
        <p:spPr>
          <a:xfrm>
            <a:off x="9924473" y="5430832"/>
            <a:ext cx="498764" cy="1"/>
          </a:xfrm>
          <a:prstGeom prst="straightConnector1">
            <a:avLst/>
          </a:prstGeom>
          <a:noFill/>
          <a:ln w="571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745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description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1232969" y="3846784"/>
            <a:ext cx="665018" cy="3140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855" y="3796144"/>
            <a:ext cx="136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by subjects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87" y="1943640"/>
            <a:ext cx="8221333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/>
          <p:cNvCxnSpPr>
            <a:cxnSpLocks/>
            <a:stCxn id="17" idx="1"/>
          </p:cNvCxnSpPr>
          <p:nvPr/>
        </p:nvCxnSpPr>
        <p:spPr>
          <a:xfrm flipH="1" flipV="1">
            <a:off x="1186787" y="4261738"/>
            <a:ext cx="903172" cy="3209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897987" y="3003119"/>
            <a:ext cx="2604654" cy="6465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28708" y="3649665"/>
            <a:ext cx="1006764" cy="28632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>
            <a:off x="2089959" y="4020668"/>
            <a:ext cx="108485" cy="1123987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02641" y="3260436"/>
            <a:ext cx="785091" cy="1685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87732" y="3075770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search box</a:t>
            </a:r>
          </a:p>
        </p:txBody>
      </p:sp>
      <p:cxnSp>
        <p:nvCxnSpPr>
          <p:cNvPr id="15" name="Straight Arrow Connector 14"/>
          <p:cNvCxnSpPr>
            <a:cxnSpLocks/>
            <a:endCxn id="16" idx="1"/>
          </p:cNvCxnSpPr>
          <p:nvPr/>
        </p:nvCxnSpPr>
        <p:spPr>
          <a:xfrm flipV="1">
            <a:off x="8866909" y="3934643"/>
            <a:ext cx="1333660" cy="6480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200569" y="3749977"/>
            <a:ext cx="20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view part</a:t>
            </a:r>
          </a:p>
        </p:txBody>
      </p:sp>
    </p:spTree>
    <p:extLst>
      <p:ext uri="{BB962C8B-B14F-4D97-AF65-F5344CB8AC3E}">
        <p14:creationId xmlns:p14="http://schemas.microsoft.com/office/powerpoint/2010/main" val="53935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88" y="2845527"/>
            <a:ext cx="6305500" cy="33419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Retrieval Feedback Demo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21" name="Content Placeholder 9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When users type the keywords search engine will give relevant results with book name, author and abstract. </a:t>
            </a:r>
          </a:p>
        </p:txBody>
      </p:sp>
    </p:spTree>
    <p:extLst>
      <p:ext uri="{BB962C8B-B14F-4D97-AF65-F5344CB8AC3E}">
        <p14:creationId xmlns:p14="http://schemas.microsoft.com/office/powerpoint/2010/main" val="352177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6107" b="-2"/>
          <a:stretch/>
        </p:blipFill>
        <p:spPr>
          <a:xfrm>
            <a:off x="246922" y="100061"/>
            <a:ext cx="4160452" cy="621453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3" r="2" b="3166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 Browse &amp; Search</a:t>
            </a:r>
          </a:p>
        </p:txBody>
      </p:sp>
    </p:spTree>
    <p:extLst>
      <p:ext uri="{BB962C8B-B14F-4D97-AF65-F5344CB8AC3E}">
        <p14:creationId xmlns:p14="http://schemas.microsoft.com/office/powerpoint/2010/main" val="422361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6" y="1570182"/>
            <a:ext cx="8386743" cy="42949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Retrieval Feedback 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3782" y="480291"/>
            <a:ext cx="644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Searching by subject is another way that users can query the book in their favorite domain. We built our inverted index and generate specific query model for each subject.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5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3836" cy="1325563"/>
          </a:xfrm>
        </p:spPr>
        <p:txBody>
          <a:bodyPr>
            <a:normAutofit/>
          </a:bodyPr>
          <a:lstStyle/>
          <a:p>
            <a:r>
              <a:rPr lang="en-US" dirty="0"/>
              <a:t>Query And Feedback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987618" y="2948710"/>
            <a:ext cx="1505528" cy="1283854"/>
          </a:xfrm>
          <a:prstGeom prst="flowChartMultidocumen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Subject1</a:t>
            </a:r>
          </a:p>
          <a:p>
            <a:pPr algn="ctr"/>
            <a:r>
              <a:rPr lang="en-US" dirty="0"/>
              <a:t>(terms)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350962" y="4493491"/>
            <a:ext cx="1505528" cy="1283854"/>
          </a:xfrm>
          <a:prstGeom prst="flowChartMultidocumen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Subject4</a:t>
            </a:r>
          </a:p>
          <a:p>
            <a:pPr algn="ctr"/>
            <a:r>
              <a:rPr lang="en-US" dirty="0"/>
              <a:t>(terms)</a:t>
            </a:r>
          </a:p>
        </p:txBody>
      </p:sp>
      <p:sp>
        <p:nvSpPr>
          <p:cNvPr id="6" name="Flowchart: Multidocument 5"/>
          <p:cNvSpPr/>
          <p:nvPr/>
        </p:nvSpPr>
        <p:spPr>
          <a:xfrm>
            <a:off x="2712099" y="2228273"/>
            <a:ext cx="1505528" cy="1283854"/>
          </a:xfrm>
          <a:prstGeom prst="flowChartMultidocumen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Subject2</a:t>
            </a:r>
          </a:p>
          <a:p>
            <a:pPr algn="ctr"/>
            <a:r>
              <a:rPr lang="en-US" dirty="0"/>
              <a:t>(terms)</a:t>
            </a:r>
          </a:p>
        </p:txBody>
      </p:sp>
      <p:sp>
        <p:nvSpPr>
          <p:cNvPr id="7" name="Flowchart: Multidocument 6"/>
          <p:cNvSpPr/>
          <p:nvPr/>
        </p:nvSpPr>
        <p:spPr>
          <a:xfrm>
            <a:off x="3213389" y="4322619"/>
            <a:ext cx="1505528" cy="1283854"/>
          </a:xfrm>
          <a:prstGeom prst="flowChartMultidocumen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Subject3</a:t>
            </a:r>
          </a:p>
          <a:p>
            <a:pPr algn="ctr"/>
            <a:r>
              <a:rPr lang="en-US" dirty="0"/>
              <a:t>(terms)</a:t>
            </a:r>
          </a:p>
        </p:txBody>
      </p:sp>
      <p:sp>
        <p:nvSpPr>
          <p:cNvPr id="9" name="Left Bracket 8"/>
          <p:cNvSpPr/>
          <p:nvPr/>
        </p:nvSpPr>
        <p:spPr>
          <a:xfrm>
            <a:off x="5347856" y="3006437"/>
            <a:ext cx="350979" cy="2110507"/>
          </a:xfrm>
          <a:prstGeom prst="leftBracket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 flipH="1">
            <a:off x="6632287" y="3006437"/>
            <a:ext cx="415057" cy="2110508"/>
          </a:xfrm>
          <a:prstGeom prst="leftBracket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78764" y="3108037"/>
            <a:ext cx="1237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collection+</a:t>
            </a:r>
          </a:p>
          <a:p>
            <a:r>
              <a:rPr lang="en-US" dirty="0"/>
              <a:t>Stemming+</a:t>
            </a:r>
          </a:p>
          <a:p>
            <a:r>
              <a:rPr lang="en-US" dirty="0"/>
              <a:t>Statistical language Model (Unigram)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838200" y="1844097"/>
            <a:ext cx="6957291" cy="215611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21" name="Arrow: Right 20"/>
          <p:cNvSpPr/>
          <p:nvPr/>
        </p:nvSpPr>
        <p:spPr>
          <a:xfrm>
            <a:off x="7072337" y="3914123"/>
            <a:ext cx="1182255" cy="318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ylinder 21"/>
          <p:cNvSpPr/>
          <p:nvPr/>
        </p:nvSpPr>
        <p:spPr>
          <a:xfrm>
            <a:off x="8254592" y="3466052"/>
            <a:ext cx="1791854" cy="1214581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 Model</a:t>
            </a:r>
          </a:p>
        </p:txBody>
      </p:sp>
      <p:sp>
        <p:nvSpPr>
          <p:cNvPr id="3" name="Cylinder 2"/>
          <p:cNvSpPr/>
          <p:nvPr/>
        </p:nvSpPr>
        <p:spPr>
          <a:xfrm>
            <a:off x="6825674" y="1027906"/>
            <a:ext cx="1662545" cy="1681018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Document Model</a:t>
            </a:r>
          </a:p>
        </p:txBody>
      </p:sp>
      <p:cxnSp>
        <p:nvCxnSpPr>
          <p:cNvPr id="11" name="Connector: Elbow 10"/>
          <p:cNvCxnSpPr>
            <a:stCxn id="4" idx="3"/>
            <a:endCxn id="9" idx="1"/>
          </p:cNvCxnSpPr>
          <p:nvPr/>
        </p:nvCxnSpPr>
        <p:spPr>
          <a:xfrm>
            <a:off x="2493146" y="3590637"/>
            <a:ext cx="2854710" cy="471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9" idx="1"/>
          </p:cNvCxnSpPr>
          <p:nvPr/>
        </p:nvCxnSpPr>
        <p:spPr>
          <a:xfrm>
            <a:off x="4217627" y="2870200"/>
            <a:ext cx="1130229" cy="119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9" idx="1"/>
          </p:cNvCxnSpPr>
          <p:nvPr/>
        </p:nvCxnSpPr>
        <p:spPr>
          <a:xfrm flipV="1">
            <a:off x="4718917" y="4061691"/>
            <a:ext cx="628939" cy="902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/>
          <p:cNvCxnSpPr>
            <a:stCxn id="5" idx="0"/>
            <a:endCxn id="9" idx="1"/>
          </p:cNvCxnSpPr>
          <p:nvPr/>
        </p:nvCxnSpPr>
        <p:spPr>
          <a:xfrm rot="5400000" flipH="1" flipV="1">
            <a:off x="3561678" y="2707314"/>
            <a:ext cx="431800" cy="3140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10390909" y="581891"/>
            <a:ext cx="1514764" cy="2288309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 Title</a:t>
            </a:r>
          </a:p>
          <a:p>
            <a:pPr algn="ctr"/>
            <a:r>
              <a:rPr lang="en-US" dirty="0"/>
              <a:t>Abstract</a:t>
            </a:r>
          </a:p>
          <a:p>
            <a:pPr algn="ctr"/>
            <a:r>
              <a:rPr lang="en-US" dirty="0"/>
              <a:t>60,000</a:t>
            </a:r>
          </a:p>
        </p:txBody>
      </p:sp>
      <p:sp>
        <p:nvSpPr>
          <p:cNvPr id="27" name="Flowchart: Card 26"/>
          <p:cNvSpPr/>
          <p:nvPr/>
        </p:nvSpPr>
        <p:spPr>
          <a:xfrm>
            <a:off x="8562110" y="1505961"/>
            <a:ext cx="1754908" cy="535708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66404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297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Calibri Light</vt:lpstr>
      <vt:lpstr>Franklin Gothic Book</vt:lpstr>
      <vt:lpstr>Wingdings</vt:lpstr>
      <vt:lpstr>Office Theme</vt:lpstr>
      <vt:lpstr>Online Categorical Reading System</vt:lpstr>
      <vt:lpstr>Agenda</vt:lpstr>
      <vt:lpstr>Introduction</vt:lpstr>
      <vt:lpstr>System Design outline</vt:lpstr>
      <vt:lpstr>System description</vt:lpstr>
      <vt:lpstr>Retrieval Feedback Demo </vt:lpstr>
      <vt:lpstr>Content Browse &amp; Search</vt:lpstr>
      <vt:lpstr>Retrieval Feedback Demo</vt:lpstr>
      <vt:lpstr>Query And Feedback</vt:lpstr>
      <vt:lpstr>Challenge we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Jingting Li</dc:creator>
  <cp:lastModifiedBy>Jingting Li</cp:lastModifiedBy>
  <cp:revision>35</cp:revision>
  <dcterms:created xsi:type="dcterms:W3CDTF">2017-04-22T07:11:19Z</dcterms:created>
  <dcterms:modified xsi:type="dcterms:W3CDTF">2017-04-25T23:11:54Z</dcterms:modified>
</cp:coreProperties>
</file>